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67" r:id="rId2"/>
    <p:sldId id="293" r:id="rId3"/>
    <p:sldId id="29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94" r:id="rId19"/>
    <p:sldId id="295" r:id="rId20"/>
    <p:sldId id="296" r:id="rId21"/>
    <p:sldId id="297" r:id="rId22"/>
    <p:sldId id="287" r:id="rId23"/>
    <p:sldId id="289" r:id="rId24"/>
    <p:sldId id="290" r:id="rId25"/>
    <p:sldId id="283" r:id="rId26"/>
    <p:sldId id="284" r:id="rId27"/>
    <p:sldId id="285" r:id="rId28"/>
    <p:sldId id="286" r:id="rId29"/>
    <p:sldId id="299" r:id="rId30"/>
    <p:sldId id="303" r:id="rId31"/>
    <p:sldId id="304" r:id="rId32"/>
    <p:sldId id="292" r:id="rId33"/>
    <p:sldId id="291" r:id="rId34"/>
    <p:sldId id="266" r:id="rId35"/>
    <p:sldId id="301" r:id="rId36"/>
    <p:sldId id="302" r:id="rId3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F15"/>
    <a:srgbClr val="EE77C4"/>
    <a:srgbClr val="3F3000"/>
    <a:srgbClr val="3E1D2F"/>
    <a:srgbClr val="58257F"/>
    <a:srgbClr val="6EABCA"/>
    <a:srgbClr val="77B9DA"/>
    <a:srgbClr val="64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5" autoAdjust="0"/>
    <p:restoredTop sz="60401" autoAdjust="0"/>
  </p:normalViewPr>
  <p:slideViewPr>
    <p:cSldViewPr snapToGrid="0" snapToObjects="1">
      <p:cViewPr varScale="1">
        <p:scale>
          <a:sx n="79" d="100"/>
          <a:sy n="79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A397-ABA4-4463-91D4-5B49E96B803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95CC4-9A28-4DEA-B087-A01B766F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9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0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9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33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4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6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0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1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96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0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5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10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8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35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thaiDist">
              <a:lnSpc>
                <a:spcPct val="1100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E0A1-2F42-4124-9168-1780EA141A2A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60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5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E0A1-2F42-4124-9168-1780EA141A2A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6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E0A1-2F42-4124-9168-1780EA141A2A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305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8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cs typeface="Cordia New" panose="020B0304020202020204" pitchFamily="34" charset="-34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8119EF4E-2700-444C-9519-40B94E36DAEC}" type="slidenum">
              <a:rPr lang="th-TH" altLang="en-US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33</a:t>
            </a:fld>
            <a:endParaRPr lang="th-TH" altLang="en-US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6200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493B5-6BEC-4A71-AA47-955BF744FC29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557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493B5-6BEC-4A71-AA47-955BF744FC29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456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5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0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0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95CC4-9A28-4DEA-B087-A01B766F03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551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28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464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13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99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806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17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023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8629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6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429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1323-446D-3745-AF8E-664D50DF2F0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6E66-B6AE-3A4A-9011-1CD792176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377" y="875344"/>
            <a:ext cx="6855246" cy="879193"/>
          </a:xfrm>
          <a:solidFill>
            <a:schemeClr val="accent2">
              <a:lumMod val="20000"/>
              <a:lumOff val="80000"/>
              <a:alpha val="21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 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4378" y="4103760"/>
            <a:ext cx="71035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EB8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the Operation of Civil Registration,  Vital Statistics and Identity Management Systems for East Asian Countries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EB8F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United Nation House, Hanoi, Vietnam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0471" y="2391180"/>
            <a:ext cx="616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Session 18 :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Country strategies for improving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 registration and vital statistics systems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region</a:t>
            </a:r>
          </a:p>
        </p:txBody>
      </p:sp>
    </p:spTree>
    <p:extLst>
      <p:ext uri="{BB962C8B-B14F-4D97-AF65-F5344CB8AC3E}">
        <p14:creationId xmlns:p14="http://schemas.microsoft.com/office/powerpoint/2010/main" val="42555263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7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Characteristic of the event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occurrence (1)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registration (2)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occurrence (3)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registration (3)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of death (41)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(12)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Marital status (27)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usual residence (6)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8681" y="1763262"/>
            <a:ext cx="306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(11)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6546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05" y="332401"/>
            <a:ext cx="3234740" cy="4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81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6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alpha val="24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Characteristics of the event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registration (2)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registration (3)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Characteristics of bride and groom (separately)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birth (11)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1516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70" y="349750"/>
            <a:ext cx="3319456" cy="4525939"/>
          </a:xfrm>
        </p:spPr>
      </p:pic>
    </p:spTree>
    <p:extLst>
      <p:ext uri="{BB962C8B-B14F-4D97-AF65-F5344CB8AC3E}">
        <p14:creationId xmlns:p14="http://schemas.microsoft.com/office/powerpoint/2010/main" val="8823878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7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divorce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alpha val="51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Characteristics of the event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registration (2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occurrence (3)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Characteristics of divorces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(husband and wife separately)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birth (11)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marriage (26)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496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6" y="481264"/>
            <a:ext cx="3192868" cy="4458452"/>
          </a:xfrm>
        </p:spPr>
      </p:pic>
    </p:spTree>
    <p:extLst>
      <p:ext uri="{BB962C8B-B14F-4D97-AF65-F5344CB8AC3E}">
        <p14:creationId xmlns:p14="http://schemas.microsoft.com/office/powerpoint/2010/main" val="371738522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6000"/>
            </a:schemeClr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Analyze national institutional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alpha val="47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 has centralized system structure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agencies for CRVS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Health Statistics Division of Ministry of Public Health compiles VS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Civil Registration Division of Department of Local Administration, under Ministry of the Interior, manages CR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Central Registration Division authority office is located in the capital city, Bangkok; it supervises registration offices throughout the country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Vital events may be reported to local registrars at the municipal and district</a:t>
            </a: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level; “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registrars at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subdistrict</a:t>
            </a:r>
            <a:r>
              <a:rPr lang="th-TH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level; and assistant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registrars at the village level </a:t>
            </a:r>
          </a:p>
        </p:txBody>
      </p:sp>
    </p:spTree>
    <p:extLst>
      <p:ext uri="{BB962C8B-B14F-4D97-AF65-F5344CB8AC3E}">
        <p14:creationId xmlns:p14="http://schemas.microsoft.com/office/powerpoint/2010/main" val="228023346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707280"/>
            <a:ext cx="8022211" cy="3302954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4"/>
            <a:ext cx="8022211" cy="1133659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742" y="531945"/>
            <a:ext cx="80222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3.Identify SDG indicators (direct)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for CRVS</a:t>
            </a:r>
            <a:endParaRPr lang="th-TH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612742" y="1810632"/>
            <a:ext cx="7288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3.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healthy lives and promote well-being for all </a:t>
            </a:r>
            <a:endParaRPr lang="th-T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all ages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16: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peaceful and inclusive societies for sustainable development, provide access to justice for all </a:t>
            </a:r>
            <a:endParaRPr lang="th-T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build effective, accountable and inclusive institutions </a:t>
            </a:r>
            <a:endParaRPr lang="th-T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all levels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17: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Revitalize the global partnership for sustainable development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8352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707280"/>
            <a:ext cx="8022211" cy="3302954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4"/>
            <a:ext cx="8022211" cy="1133659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742" y="531945"/>
            <a:ext cx="80222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3.Identify SDG indicators (direct)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for CRVS (1)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766934" y="2032617"/>
            <a:ext cx="7288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3.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healthy lives and promote well-being for all at all ages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EE77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</a:p>
          <a:p>
            <a:r>
              <a:rPr lang="en-US" sz="1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mortality ratio</a:t>
            </a:r>
          </a:p>
          <a:p>
            <a:r>
              <a:rPr lang="en-US" sz="1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3.2.1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Under-five mortality rate</a:t>
            </a:r>
          </a:p>
          <a:p>
            <a:r>
              <a:rPr lang="en-US" sz="1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3.2.2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Neonatal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19133309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707280"/>
            <a:ext cx="8022211" cy="3302954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4"/>
            <a:ext cx="8022211" cy="1133659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742" y="531945"/>
            <a:ext cx="80222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3.Identify SDG indicators (direct)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for CRVS (2)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766934" y="2032617"/>
            <a:ext cx="7288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16: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peaceful and inclusive societies for sustainable development, provide access to justice for all and build effective, accountable and inclusive institutions at all levels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EE77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16.9.1 Proportion of children under 5 years of age whose births have been registered with a civil authority, by age</a:t>
            </a:r>
          </a:p>
        </p:txBody>
      </p:sp>
    </p:spTree>
    <p:extLst>
      <p:ext uri="{BB962C8B-B14F-4D97-AF65-F5344CB8AC3E}">
        <p14:creationId xmlns:p14="http://schemas.microsoft.com/office/powerpoint/2010/main" val="23917303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solidFill>
            <a:schemeClr val="bg1">
              <a:alpha val="18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national arrangements and practices</a:t>
            </a:r>
            <a:endParaRPr lang="th-TH" sz="28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strategies to improve the coverage and accuracy of CRVS systems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1642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707280"/>
            <a:ext cx="8022211" cy="3302954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4"/>
            <a:ext cx="8022211" cy="1133659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742" y="531945"/>
            <a:ext cx="80222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3.Identify SDG indicators (direct)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for CRVS (3)</a:t>
            </a: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766934" y="2032617"/>
            <a:ext cx="7288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17: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Revitalize the global partnership for sustainable development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EE77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17.19.2: Proportion of countries that (a) have conducted at least one population and housing census in the last 10 years; and (b) have achieved 100 percent birth registration and 80 percent death registration</a:t>
            </a:r>
          </a:p>
        </p:txBody>
      </p:sp>
    </p:spTree>
    <p:extLst>
      <p:ext uri="{BB962C8B-B14F-4D97-AF65-F5344CB8AC3E}">
        <p14:creationId xmlns:p14="http://schemas.microsoft.com/office/powerpoint/2010/main" val="144924817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894" y="2188187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60433"/>
            <a:ext cx="6858000" cy="137980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improve CRVS systems </a:t>
            </a:r>
            <a:endParaRPr lang="th-TH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6562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256044"/>
            <a:ext cx="8022211" cy="4079527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5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834" y="531945"/>
            <a:ext cx="6965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improve CRVS systems </a:t>
            </a:r>
            <a:endParaRPr lang="th-TH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973064" y="1625705"/>
            <a:ext cx="7288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obstacles for achieving complete coverage of vital events registration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obstacles for improving accuracy of registered 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obstacles for compiling vital statistics based on civil</a:t>
            </a:r>
          </a:p>
          <a:p>
            <a:r>
              <a:rPr lang="en-US" sz="1800" b="1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registration data as the main source.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Efforts carried out for assessing the quality of their CRVS systems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Measures taken to improve quality and interoperability of CRVS</a:t>
            </a: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6748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8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of birth registration in Thailand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7325" y="1520825"/>
            <a:ext cx="5469349" cy="36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8919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8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of death registration in Thailand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2598" y="1520825"/>
            <a:ext cx="5278803" cy="3627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3793" y="3690627"/>
            <a:ext cx="68580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61225383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295679"/>
            <a:ext cx="8022211" cy="4079527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42" y="512775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940" y="591784"/>
            <a:ext cx="196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(1)</a:t>
            </a:r>
            <a:endParaRPr lang="th-TH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927847" y="1445198"/>
            <a:ext cx="72883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obstacles for achieving complete coverage of vital events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citizen are misunderstood between birth notification and birth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Tiny amount of information of birth event at border line is lost.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obstacles for improving accuracy of registered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 error when input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of twins data</a:t>
            </a:r>
            <a:r>
              <a:rPr lang="th-TH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not correct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birth date is not correct because officer key the information late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 error</a:t>
            </a:r>
          </a:p>
        </p:txBody>
      </p:sp>
    </p:spTree>
    <p:extLst>
      <p:ext uri="{BB962C8B-B14F-4D97-AF65-F5344CB8AC3E}">
        <p14:creationId xmlns:p14="http://schemas.microsoft.com/office/powerpoint/2010/main" val="166206962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256044"/>
            <a:ext cx="8022211" cy="4079527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5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973064" y="541182"/>
            <a:ext cx="196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(2)</a:t>
            </a:r>
            <a:endParaRPr lang="th-TH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973064" y="1625705"/>
            <a:ext cx="728830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obstacles for compiling vital statistics based on civil</a:t>
            </a:r>
          </a:p>
          <a:p>
            <a:r>
              <a:rPr lang="en-US" sz="1800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registration data as the main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Accuracy of cause of death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Non-hospital death:  relatives provide general symptoms or senility as the causes of death</a:t>
            </a:r>
          </a:p>
          <a:p>
            <a:pPr marL="285750" lvl="1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In-hospital death: doctors use mode of death instead of the causes</a:t>
            </a:r>
          </a:p>
        </p:txBody>
      </p:sp>
    </p:spTree>
    <p:extLst>
      <p:ext uri="{BB962C8B-B14F-4D97-AF65-F5344CB8AC3E}">
        <p14:creationId xmlns:p14="http://schemas.microsoft.com/office/powerpoint/2010/main" val="254980157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256044"/>
            <a:ext cx="8022211" cy="4079527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5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973064" y="606225"/>
            <a:ext cx="196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(3)</a:t>
            </a:r>
            <a:endParaRPr lang="th-TH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973064" y="1625705"/>
            <a:ext cx="7288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Efforts carried out for assessing the quality of our CRVS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Thai health information standard development center had done rapid assessment of national civil registration and vital statistics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stakeholders discussed and scored all 25 questions in 11 main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total score was 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average scores of “practices affecting the quality of cause of death data” was the lowest.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8741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612742" y="1256044"/>
            <a:ext cx="8022211" cy="4079527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12742" y="475505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973064" y="541182"/>
            <a:ext cx="1960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(4)</a:t>
            </a:r>
            <a:endParaRPr lang="th-TH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S PraJad" charset="0"/>
              <a:cs typeface="CS PraJad" charset="0"/>
            </a:endParaRPr>
          </a:p>
        </p:txBody>
      </p:sp>
      <p:sp>
        <p:nvSpPr>
          <p:cNvPr id="8" name="กล่องข้อความ 9"/>
          <p:cNvSpPr txBox="1"/>
          <p:nvPr/>
        </p:nvSpPr>
        <p:spPr>
          <a:xfrm>
            <a:off x="973064" y="1625705"/>
            <a:ext cx="7288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EE7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Measures taken to improve quality and interoperability of CRVS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MOPH signed an agreement with MOI, regarding utilization of vital registration data from the central registration database of the administration (expected to reduce redundancy)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on cause of death for health care professionals and registrars or related officers  to increase the reliability of cause of death data in 77 provinces.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Change system of the person who give cause of death   outside hospital from head village to local or district registrars</a:t>
            </a:r>
          </a:p>
        </p:txBody>
      </p:sp>
    </p:spTree>
    <p:extLst>
      <p:ext uri="{BB962C8B-B14F-4D97-AF65-F5344CB8AC3E}">
        <p14:creationId xmlns:p14="http://schemas.microsoft.com/office/powerpoint/2010/main" val="352902092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1064301"/>
            <a:ext cx="8229600" cy="4287188"/>
          </a:xfrm>
        </p:spPr>
        <p:txBody>
          <a:bodyPr>
            <a:noAutofit/>
          </a:bodyPr>
          <a:lstStyle/>
          <a:p>
            <a:pPr algn="thaiDi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CRVS systems in Thailand is computerized with a high coverage of registration</a:t>
            </a:r>
          </a:p>
          <a:p>
            <a:pPr algn="thaiDi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Room for improvement</a:t>
            </a:r>
          </a:p>
          <a:p>
            <a:pPr algn="thaiDist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Especially, coding of causes of deaths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15" y="344775"/>
            <a:ext cx="7944787" cy="574278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</p:spPr>
        <p:txBody>
          <a:bodyPr wrap="square" lIns="81043" tIns="40522" rIns="81043" bIns="40522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th-TH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303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65658"/>
            <a:ext cx="9144000" cy="26143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240" y="5465479"/>
            <a:ext cx="108876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m</a:t>
            </a:r>
            <a:r>
              <a:rPr lang="th-TH" sz="11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CS PraJad" charset="0"/>
              </a:rPr>
              <a:t>aahalai.com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894" y="2029588"/>
            <a:ext cx="8022211" cy="793820"/>
          </a:xfrm>
          <a:prstGeom prst="rect">
            <a:avLst/>
          </a:prstGeom>
          <a:solidFill>
            <a:schemeClr val="accent2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231132"/>
            <a:ext cx="6858000" cy="742178"/>
          </a:xfrm>
          <a:noFill/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analyzing country setting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7722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1064301"/>
            <a:ext cx="8229600" cy="4302178"/>
          </a:xfrm>
        </p:spPr>
        <p:txBody>
          <a:bodyPr>
            <a:noAutofit/>
          </a:bodyPr>
          <a:lstStyle/>
          <a:p>
            <a:pPr marL="457200" indent="-457200" algn="thaiDist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 systematic of coordinated of mechanism by establishing the committee integrating between relevance agencies.</a:t>
            </a:r>
          </a:p>
          <a:p>
            <a:pPr marL="457200" indent="-457200" algn="thaiDist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persons who responsible for input cause of death data that occurring outside hospital to improve their potential and improve qualities of the data </a:t>
            </a:r>
            <a:endParaRPr lang="th-TH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715" y="344775"/>
            <a:ext cx="7944787" cy="574278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</p:spPr>
        <p:txBody>
          <a:bodyPr wrap="square" lIns="81043" tIns="40522" rIns="81043" bIns="40522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strategies (1)</a:t>
            </a:r>
            <a:endParaRPr lang="th-TH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6354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15" y="1064301"/>
            <a:ext cx="8229600" cy="4302178"/>
          </a:xfrm>
        </p:spPr>
        <p:txBody>
          <a:bodyPr>
            <a:noAutofit/>
          </a:bodyPr>
          <a:lstStyle/>
          <a:p>
            <a:pPr marL="457200" indent="-457200" algn="thaiDist">
              <a:lnSpc>
                <a:spcPct val="110000"/>
              </a:lnSpc>
              <a:buFont typeface="+mj-lt"/>
              <a:buAutoNum type="arabicPeriod" startAt="3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quality assessment to promote the quality and reliability of  CRVS data </a:t>
            </a:r>
          </a:p>
          <a:p>
            <a:pPr marL="457200" indent="-457200" algn="thaiDist">
              <a:lnSpc>
                <a:spcPct val="110000"/>
              </a:lnSpc>
              <a:buFont typeface="+mj-lt"/>
              <a:buAutoNum type="arabicPeriod" startAt="4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the training course on Case of death for the responsible person </a:t>
            </a:r>
          </a:p>
          <a:p>
            <a:pPr marL="457200" indent="-457200" algn="thaiDist">
              <a:lnSpc>
                <a:spcPct val="110000"/>
              </a:lnSpc>
              <a:buFont typeface="+mj-lt"/>
              <a:buAutoNum type="arabicPeriod" startAt="5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IT in improving cause of death system</a:t>
            </a:r>
          </a:p>
          <a:p>
            <a:pPr marL="457200" indent="-457200" algn="thaiDist">
              <a:lnSpc>
                <a:spcPct val="110000"/>
              </a:lnSpc>
              <a:buFont typeface="+mj-lt"/>
              <a:buAutoNum type="arabicPeriod" startAt="6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the use of CRVS data</a:t>
            </a:r>
            <a:endParaRPr lang="th-TH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715" y="344775"/>
            <a:ext cx="7944787" cy="574278"/>
          </a:xfrm>
          <a:prstGeom prst="rect">
            <a:avLst/>
          </a:prstGeom>
          <a:solidFill>
            <a:schemeClr val="accent2">
              <a:lumMod val="50000"/>
              <a:alpha val="47000"/>
            </a:schemeClr>
          </a:solidFill>
        </p:spPr>
        <p:txBody>
          <a:bodyPr wrap="square" lIns="81043" tIns="40522" rIns="81043" bIns="40522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strategies (2)</a:t>
            </a:r>
            <a:endParaRPr lang="th-TH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7504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3137" y="1652336"/>
            <a:ext cx="8213558" cy="2577583"/>
          </a:xfrm>
          <a:solidFill>
            <a:schemeClr val="bg1">
              <a:alpha val="28000"/>
            </a:schemeClr>
          </a:solidFill>
        </p:spPr>
        <p:txBody>
          <a:bodyPr>
            <a:normAutofit/>
          </a:bodyPr>
          <a:lstStyle/>
          <a:p>
            <a: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linkage of</a:t>
            </a:r>
            <a:b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Registration Database system</a:t>
            </a:r>
            <a:b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Thailand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042431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8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8913" y="2160278"/>
            <a:ext cx="1320147" cy="1320147"/>
          </a:xfrm>
          <a:prstGeom prst="flowChartMagneticDisk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1814" y="2608988"/>
            <a:ext cx="15281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400" b="1" dirty="0">
                <a:solidFill>
                  <a:schemeClr val="bg1"/>
                </a:solidFill>
                <a:cs typeface="Cordia New" panose="020B0304020202020204" pitchFamily="34" charset="-34"/>
              </a:rPr>
              <a:t>Central</a:t>
            </a:r>
            <a:r>
              <a:rPr lang="th-TH" altLang="en-US" sz="1400" b="1" dirty="0">
                <a:solidFill>
                  <a:schemeClr val="bg1"/>
                </a:solidFill>
              </a:rPr>
              <a:t> </a:t>
            </a:r>
            <a:r>
              <a:rPr lang="en-US" altLang="en-US" sz="1400" b="1" dirty="0">
                <a:solidFill>
                  <a:schemeClr val="bg1"/>
                </a:solidFill>
                <a:cs typeface="Cordia New" panose="020B0304020202020204" pitchFamily="34" charset="-34"/>
              </a:rPr>
              <a:t>population database center </a:t>
            </a:r>
            <a:endParaRPr lang="en-US" sz="1333" b="1" dirty="0">
              <a:ln w="1905"/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1381" name="Picture 68" descr="bor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87" y="2116774"/>
            <a:ext cx="539750" cy="54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997293"/>
            <a:ext cx="780087" cy="7800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692011" y="1057011"/>
            <a:ext cx="239448" cy="600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1513417" y="1227822"/>
            <a:ext cx="600604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4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1920" y="457233"/>
            <a:ext cx="780087" cy="780087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71396" y="1236928"/>
            <a:ext cx="600604" cy="240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76" name="TextBox 75"/>
          <p:cNvSpPr txBox="1"/>
          <p:nvPr/>
        </p:nvSpPr>
        <p:spPr>
          <a:xfrm>
            <a:off x="3971396" y="1236928"/>
            <a:ext cx="600604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7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997293"/>
            <a:ext cx="780087" cy="780087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6912240" y="1057011"/>
            <a:ext cx="239448" cy="600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pic>
        <p:nvPicPr>
          <p:cNvPr id="80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2257433"/>
            <a:ext cx="780087" cy="780087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1692011" y="2317750"/>
            <a:ext cx="239448" cy="5992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1514078" y="2487900"/>
            <a:ext cx="599282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3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3457567"/>
            <a:ext cx="780087" cy="780087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692011" y="3517636"/>
            <a:ext cx="239448" cy="600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85" name="TextBox 84"/>
          <p:cNvSpPr txBox="1"/>
          <p:nvPr/>
        </p:nvSpPr>
        <p:spPr>
          <a:xfrm rot="5400000">
            <a:off x="1513417" y="3688447"/>
            <a:ext cx="600604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6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2287" y="997293"/>
            <a:ext cx="780087" cy="78008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6200000">
            <a:off x="6733646" y="1227822"/>
            <a:ext cx="600604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912240" y="1957917"/>
            <a:ext cx="239448" cy="5992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pic>
        <p:nvPicPr>
          <p:cNvPr id="91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2287" y="1897393"/>
            <a:ext cx="780087" cy="780087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 rot="16200000">
            <a:off x="6734307" y="2128067"/>
            <a:ext cx="599282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12240" y="2917032"/>
            <a:ext cx="239448" cy="600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pic>
        <p:nvPicPr>
          <p:cNvPr id="94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2287" y="2857500"/>
            <a:ext cx="780087" cy="780087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 rot="16200000">
            <a:off x="6733646" y="3087843"/>
            <a:ext cx="600604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372115" y="4298157"/>
            <a:ext cx="1980406" cy="239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 b="1" spc="83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97697" y="4298157"/>
            <a:ext cx="21298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b="1" dirty="0"/>
              <a:t>Authentication and Access Control</a:t>
            </a:r>
            <a:endParaRPr lang="th-TH" sz="1000" b="1" dirty="0"/>
          </a:p>
        </p:txBody>
      </p:sp>
      <p:pic>
        <p:nvPicPr>
          <p:cNvPr id="101422" name="รูปภาพ 16" descr="เสียบบัตร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65" y="4897438"/>
            <a:ext cx="660135" cy="5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Straight Arrow Connector 102"/>
          <p:cNvCxnSpPr/>
          <p:nvPr/>
        </p:nvCxnSpPr>
        <p:spPr>
          <a:xfrm>
            <a:off x="1992313" y="1416844"/>
            <a:ext cx="1379803" cy="660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3131344" y="1778001"/>
            <a:ext cx="2401093" cy="221985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107" name="TextBox 106"/>
          <p:cNvSpPr txBox="1"/>
          <p:nvPr/>
        </p:nvSpPr>
        <p:spPr>
          <a:xfrm>
            <a:off x="4032250" y="1837532"/>
            <a:ext cx="599282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bg1"/>
                </a:solidFill>
              </a:rPr>
              <a:t>Service</a:t>
            </a:r>
            <a:endParaRPr lang="th-TH" sz="1083" b="1" dirty="0">
              <a:solidFill>
                <a:schemeClr val="bg1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rot="10800000">
            <a:off x="2051845" y="1177396"/>
            <a:ext cx="1320271" cy="66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95" idx="0"/>
          </p:cNvCxnSpPr>
          <p:nvPr/>
        </p:nvCxnSpPr>
        <p:spPr>
          <a:xfrm flipV="1">
            <a:off x="5471583" y="3217334"/>
            <a:ext cx="1440657" cy="240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532438" y="2977886"/>
            <a:ext cx="1320271" cy="239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111376" y="2676261"/>
            <a:ext cx="1019969" cy="1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>
            <a:off x="2051844" y="2436813"/>
            <a:ext cx="1079500" cy="1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2111375" y="3638021"/>
            <a:ext cx="1080823" cy="35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 flipV="1">
            <a:off x="2111376" y="3458105"/>
            <a:ext cx="1019969" cy="298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5052219" y="1477699"/>
            <a:ext cx="1739635" cy="480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rot="10800000" flipV="1">
            <a:off x="4992688" y="1297782"/>
            <a:ext cx="1680104" cy="480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5532438" y="2317750"/>
            <a:ext cx="1320271" cy="35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10800000" flipV="1">
            <a:off x="5471583" y="2076979"/>
            <a:ext cx="1381125" cy="35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>
            <a:off x="4092443" y="1656954"/>
            <a:ext cx="240771" cy="1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rot="5400000" flipH="1" flipV="1">
            <a:off x="4212829" y="1656954"/>
            <a:ext cx="240771" cy="1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439" name="TextBox 178"/>
          <p:cNvSpPr txBox="1">
            <a:spLocks noChangeArrowheads="1"/>
          </p:cNvSpPr>
          <p:nvPr/>
        </p:nvSpPr>
        <p:spPr bwMode="auto">
          <a:xfrm rot="20528894">
            <a:off x="5622396" y="1477799"/>
            <a:ext cx="60060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0" name="TextBox 181"/>
          <p:cNvSpPr txBox="1">
            <a:spLocks noChangeArrowheads="1"/>
          </p:cNvSpPr>
          <p:nvPr/>
        </p:nvSpPr>
        <p:spPr bwMode="auto">
          <a:xfrm>
            <a:off x="2263511" y="2436813"/>
            <a:ext cx="59928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1" name="TextBox 186"/>
          <p:cNvSpPr txBox="1">
            <a:spLocks noChangeArrowheads="1"/>
          </p:cNvSpPr>
          <p:nvPr/>
        </p:nvSpPr>
        <p:spPr bwMode="auto">
          <a:xfrm rot="20677476">
            <a:off x="2362729" y="3584544"/>
            <a:ext cx="599282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2" name="TextBox 187"/>
          <p:cNvSpPr txBox="1">
            <a:spLocks noChangeArrowheads="1"/>
          </p:cNvSpPr>
          <p:nvPr/>
        </p:nvSpPr>
        <p:spPr bwMode="auto">
          <a:xfrm rot="1647927">
            <a:off x="2502959" y="1532039"/>
            <a:ext cx="60060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3" name="TextBox 188"/>
          <p:cNvSpPr txBox="1">
            <a:spLocks noChangeArrowheads="1"/>
          </p:cNvSpPr>
          <p:nvPr/>
        </p:nvSpPr>
        <p:spPr bwMode="auto">
          <a:xfrm rot="20602377">
            <a:off x="5979584" y="2209372"/>
            <a:ext cx="60060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4" name="TextBox 189"/>
          <p:cNvSpPr txBox="1">
            <a:spLocks noChangeArrowheads="1"/>
          </p:cNvSpPr>
          <p:nvPr/>
        </p:nvSpPr>
        <p:spPr bwMode="auto">
          <a:xfrm rot="20979902">
            <a:off x="6035146" y="3090435"/>
            <a:ext cx="60060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5" name="TextBox 190"/>
          <p:cNvSpPr txBox="1">
            <a:spLocks noChangeArrowheads="1"/>
          </p:cNvSpPr>
          <p:nvPr/>
        </p:nvSpPr>
        <p:spPr bwMode="auto">
          <a:xfrm>
            <a:off x="3731949" y="1537229"/>
            <a:ext cx="60060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6" name="TextBox 194"/>
          <p:cNvSpPr txBox="1">
            <a:spLocks noChangeArrowheads="1"/>
          </p:cNvSpPr>
          <p:nvPr/>
        </p:nvSpPr>
        <p:spPr bwMode="auto">
          <a:xfrm>
            <a:off x="762001" y="1778000"/>
            <a:ext cx="141022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Royal Thai Police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7" name="TextBox 195"/>
          <p:cNvSpPr txBox="1">
            <a:spLocks noChangeArrowheads="1"/>
          </p:cNvSpPr>
          <p:nvPr/>
        </p:nvSpPr>
        <p:spPr bwMode="auto">
          <a:xfrm>
            <a:off x="562709" y="3044634"/>
            <a:ext cx="191965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Social Security Office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8" name="TextBox 196"/>
          <p:cNvSpPr txBox="1">
            <a:spLocks noChangeArrowheads="1"/>
          </p:cNvSpPr>
          <p:nvPr/>
        </p:nvSpPr>
        <p:spPr bwMode="auto">
          <a:xfrm>
            <a:off x="661182" y="4297723"/>
            <a:ext cx="151104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NHSO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49" name="TextBox 197"/>
          <p:cNvSpPr txBox="1">
            <a:spLocks noChangeArrowheads="1"/>
          </p:cNvSpPr>
          <p:nvPr/>
        </p:nvSpPr>
        <p:spPr bwMode="auto">
          <a:xfrm>
            <a:off x="4455831" y="742307"/>
            <a:ext cx="1911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Revenue Department </a:t>
            </a:r>
            <a:endParaRPr lang="th-TH" altLang="en-US" sz="13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50" name="TextBox 198"/>
          <p:cNvSpPr txBox="1">
            <a:spLocks noChangeArrowheads="1"/>
          </p:cNvSpPr>
          <p:nvPr/>
        </p:nvSpPr>
        <p:spPr bwMode="auto">
          <a:xfrm>
            <a:off x="7083947" y="1183384"/>
            <a:ext cx="1071717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1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ordia New" panose="020B0304020202020204" pitchFamily="34" charset="-34"/>
              </a:rPr>
              <a:t>Consular Department</a:t>
            </a:r>
            <a:endParaRPr lang="th-TH" altLang="en-US" sz="13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51" name="TextBox 199"/>
          <p:cNvSpPr txBox="1">
            <a:spLocks noChangeArrowheads="1"/>
          </p:cNvSpPr>
          <p:nvPr/>
        </p:nvSpPr>
        <p:spPr bwMode="auto">
          <a:xfrm>
            <a:off x="7083947" y="2026030"/>
            <a:ext cx="1199885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13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ordia New" panose="020B0304020202020204" pitchFamily="34" charset="-34"/>
              </a:rPr>
              <a:t>Department of Agriculture</a:t>
            </a:r>
            <a:endParaRPr lang="th-TH" altLang="en-US" sz="13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52" name="TextBox 200"/>
          <p:cNvSpPr txBox="1">
            <a:spLocks noChangeArrowheads="1"/>
          </p:cNvSpPr>
          <p:nvPr/>
        </p:nvSpPr>
        <p:spPr bwMode="auto">
          <a:xfrm>
            <a:off x="7032625" y="3638021"/>
            <a:ext cx="989542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Bank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4" name="Right Arrow 203"/>
          <p:cNvSpPr/>
          <p:nvPr/>
        </p:nvSpPr>
        <p:spPr>
          <a:xfrm rot="16200000">
            <a:off x="4181740" y="4026959"/>
            <a:ext cx="179917" cy="24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208" name="Rectangle 207"/>
          <p:cNvSpPr/>
          <p:nvPr/>
        </p:nvSpPr>
        <p:spPr>
          <a:xfrm>
            <a:off x="6912240" y="4237303"/>
            <a:ext cx="239448" cy="600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pic>
        <p:nvPicPr>
          <p:cNvPr id="209" name="รูปภาพ 12" descr="database_inactiv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2287" y="4177647"/>
            <a:ext cx="780087" cy="780087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 rot="16200000">
            <a:off x="6733646" y="4408114"/>
            <a:ext cx="600604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1459" name="TextBox 210"/>
          <p:cNvSpPr txBox="1">
            <a:spLocks noChangeArrowheads="1"/>
          </p:cNvSpPr>
          <p:nvPr/>
        </p:nvSpPr>
        <p:spPr bwMode="auto">
          <a:xfrm>
            <a:off x="6852708" y="4958292"/>
            <a:ext cx="1408907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145</a:t>
            </a:r>
            <a:r>
              <a:rPr lang="en-US" altLang="en-US" sz="1333" b="1" baseline="30000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th</a:t>
            </a:r>
            <a:r>
              <a:rPr lang="en-US" altLang="en-US" sz="1333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 organization</a:t>
            </a:r>
            <a:endParaRPr lang="th-TH" altLang="en-US" sz="1333" b="1" dirty="0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1460" name="TextBox 215"/>
          <p:cNvSpPr txBox="1">
            <a:spLocks noChangeArrowheads="1"/>
          </p:cNvSpPr>
          <p:nvPr/>
        </p:nvSpPr>
        <p:spPr bwMode="auto">
          <a:xfrm rot="1589743">
            <a:off x="5623720" y="4034997"/>
            <a:ext cx="59928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333" b="1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GIN</a:t>
            </a:r>
            <a:endParaRPr lang="th-TH" altLang="en-US" sz="1333" b="1">
              <a:solidFill>
                <a:schemeClr val="bg1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217" name="Straight Arrow Connector 216"/>
          <p:cNvCxnSpPr/>
          <p:nvPr/>
        </p:nvCxnSpPr>
        <p:spPr>
          <a:xfrm>
            <a:off x="5111750" y="3877470"/>
            <a:ext cx="1561042" cy="780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rot="10800000">
            <a:off x="5291667" y="3697552"/>
            <a:ext cx="1500188" cy="719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7362693" y="4027620"/>
            <a:ext cx="300302" cy="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464" name="Picture 242" descr="a77231992208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4597136"/>
            <a:ext cx="420688" cy="3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65" name="Picture 243" descr="a77231992208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97136"/>
            <a:ext cx="4524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" name="Oval 244"/>
          <p:cNvSpPr/>
          <p:nvPr/>
        </p:nvSpPr>
        <p:spPr>
          <a:xfrm>
            <a:off x="3431646" y="2017448"/>
            <a:ext cx="1860021" cy="17396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246" name="TextBox 245"/>
          <p:cNvSpPr txBox="1"/>
          <p:nvPr/>
        </p:nvSpPr>
        <p:spPr>
          <a:xfrm>
            <a:off x="4032250" y="3757084"/>
            <a:ext cx="599282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bg1"/>
                </a:solidFill>
              </a:rPr>
              <a:t>Service</a:t>
            </a:r>
            <a:endParaRPr lang="th-TH" sz="1083" b="1" dirty="0">
              <a:solidFill>
                <a:schemeClr val="bg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 rot="5400000">
            <a:off x="2950766" y="2788202"/>
            <a:ext cx="599281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 rot="5400000">
            <a:off x="5113735" y="2788202"/>
            <a:ext cx="599281" cy="2589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83" b="1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endParaRPr lang="th-TH" sz="108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9" name="Right Arrow 248"/>
          <p:cNvSpPr/>
          <p:nvPr/>
        </p:nvSpPr>
        <p:spPr>
          <a:xfrm rot="16200000">
            <a:off x="4181740" y="4566709"/>
            <a:ext cx="179917" cy="24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251" name="TextBox 250"/>
          <p:cNvSpPr txBox="1"/>
          <p:nvPr/>
        </p:nvSpPr>
        <p:spPr>
          <a:xfrm>
            <a:off x="2352146" y="5077354"/>
            <a:ext cx="899583" cy="29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accent6">
                    <a:lumMod val="50000"/>
                  </a:schemeClr>
                </a:solidFill>
              </a:rPr>
              <a:t>citizen</a:t>
            </a:r>
            <a:endParaRPr lang="th-TH" sz="133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344971" y="5077354"/>
            <a:ext cx="1138606" cy="502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33" b="1" dirty="0">
                <a:solidFill>
                  <a:schemeClr val="accent6">
                    <a:lumMod val="50000"/>
                  </a:schemeClr>
                </a:solidFill>
              </a:rPr>
              <a:t>Government officer</a:t>
            </a:r>
            <a:endParaRPr lang="th-TH" sz="1333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5" name="Right Arrow 254"/>
          <p:cNvSpPr/>
          <p:nvPr/>
        </p:nvSpPr>
        <p:spPr>
          <a:xfrm>
            <a:off x="3431646" y="5077354"/>
            <a:ext cx="412750" cy="232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  <p:sp>
        <p:nvSpPr>
          <p:cNvPr id="257" name="Right Arrow 256"/>
          <p:cNvSpPr/>
          <p:nvPr/>
        </p:nvSpPr>
        <p:spPr>
          <a:xfrm rot="10800000">
            <a:off x="4811449" y="5077354"/>
            <a:ext cx="414073" cy="232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170"/>
          </a:p>
        </p:txBody>
      </p:sp>
    </p:spTree>
    <p:extLst>
      <p:ext uri="{BB962C8B-B14F-4D97-AF65-F5344CB8AC3E}">
        <p14:creationId xmlns:p14="http://schemas.microsoft.com/office/powerpoint/2010/main" val="1880214509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05568574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" y="1304144"/>
            <a:ext cx="8503920" cy="4149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• Must be registered within 15 days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• The household head or the baby’s</a:t>
            </a:r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mother are responsible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reporting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• Required documents for birth registration are the ID card of either 	   the mother or father and a copy of the household booklet.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household booklet is then updated with details of the baby.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• Two types of birth are defined: hospital birth, and out-hospital  birth. The birth document is issued by the hospital or the head  of the village.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• </a:t>
            </a:r>
            <a:r>
              <a:rPr 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Births outside of the country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 be reported through the Thai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embassy in that country.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• The personal identification number is assigned by the District Registrar at the time of registration of birth, or whenever the	  individual enters into the population register for the first time.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" y="427143"/>
            <a:ext cx="8503920" cy="830997"/>
          </a:xfrm>
          <a:prstGeom prst="rect">
            <a:avLst/>
          </a:prstGeom>
          <a:solidFill>
            <a:schemeClr val="accent2">
              <a:lumMod val="50000"/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Event Regulation practices in Thailand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</a:p>
        </p:txBody>
      </p:sp>
    </p:spTree>
    <p:extLst>
      <p:ext uri="{BB962C8B-B14F-4D97-AF65-F5344CB8AC3E}">
        <p14:creationId xmlns:p14="http://schemas.microsoft.com/office/powerpoint/2010/main" val="233829725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" y="1475420"/>
            <a:ext cx="8503920" cy="40566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Must be registered within 24 hours.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Two types of death certificates: one for deaths that occur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hospital, and another for deaths outside of hospital. The former case uses standard form of the WHO , and the latter uses the official form of the MOI 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The head of the household or the person who finds the body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report the event.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Required documents for the death report are the ID card of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reporter, the ID card of the dead person (optional), a death certificate from either the hospital or the head of the village, and a copy of household booklet of the dead person (optional). The household booklet of the dead person is then  updated.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Locations to report deaths or still births are the same as  for birth registration.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" y="644424"/>
            <a:ext cx="850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Event Regulation practices in Thailand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4957147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analyzing country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  <a:alpha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Analyze core topics collected in our country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Analyze national institutional arrangements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Identify SDG indicators (direct) relevant for CRVS</a:t>
            </a:r>
          </a:p>
        </p:txBody>
      </p:sp>
    </p:spTree>
    <p:extLst>
      <p:ext uri="{BB962C8B-B14F-4D97-AF65-F5344CB8AC3E}">
        <p14:creationId xmlns:p14="http://schemas.microsoft.com/office/powerpoint/2010/main" val="329366588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8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Analyze core topics collected :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involved 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>
              <a:alpha val="23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registration form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registration form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registration form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registration form</a:t>
            </a:r>
          </a:p>
        </p:txBody>
      </p:sp>
    </p:spTree>
    <p:extLst>
      <p:ext uri="{BB962C8B-B14F-4D97-AF65-F5344CB8AC3E}">
        <p14:creationId xmlns:p14="http://schemas.microsoft.com/office/powerpoint/2010/main" val="30288498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3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Birth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alpha val="4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Characteristic of the event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occurrence (1)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registration (2)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occurrence (3)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registration (3)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Attendant at birth (38)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27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  <a:alpha val="38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(ii) Characteristics of the newborn</a:t>
            </a:r>
          </a:p>
          <a:p>
            <a:r>
              <a:rPr lang="en-US" b="1" dirty="0">
                <a:solidFill>
                  <a:schemeClr val="bg1"/>
                </a:solidFill>
              </a:rPr>
              <a:t>Sex (12)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Weight at birth (14)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4333" y="2107233"/>
            <a:ext cx="306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(11)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solidFill>
            <a:schemeClr val="accent2">
              <a:lumMod val="50000"/>
              <a:alpha val="3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Birth 2</a:t>
            </a:r>
          </a:p>
        </p:txBody>
      </p:sp>
    </p:spTree>
    <p:extLst>
      <p:ext uri="{BB962C8B-B14F-4D97-AF65-F5344CB8AC3E}">
        <p14:creationId xmlns:p14="http://schemas.microsoft.com/office/powerpoint/2010/main" val="28051033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  <a:alpha val="31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(iii) Characteristics of the mother</a:t>
            </a:r>
          </a:p>
          <a:p>
            <a:r>
              <a:rPr lang="en-US" b="1" dirty="0">
                <a:solidFill>
                  <a:schemeClr val="bg1"/>
                </a:solidFill>
              </a:rPr>
              <a:t>Place of usual residence (6)</a:t>
            </a:r>
          </a:p>
          <a:p>
            <a:r>
              <a:rPr lang="en-US" b="1" dirty="0">
                <a:solidFill>
                  <a:schemeClr val="bg1"/>
                </a:solidFill>
              </a:rPr>
              <a:t>Place or country of birth (9)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(iv) Characteristics of the father</a:t>
            </a:r>
          </a:p>
          <a:p>
            <a:r>
              <a:rPr lang="en-US" b="1" dirty="0">
                <a:solidFill>
                  <a:schemeClr val="bg1"/>
                </a:solidFill>
              </a:rPr>
              <a:t>Place of usual residence (6)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8681" y="3313843"/>
            <a:ext cx="3064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(11)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solidFill>
            <a:schemeClr val="accent2">
              <a:lumMod val="50000"/>
              <a:alpha val="3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Birth 3</a:t>
            </a:r>
          </a:p>
        </p:txBody>
      </p:sp>
    </p:spTree>
    <p:extLst>
      <p:ext uri="{BB962C8B-B14F-4D97-AF65-F5344CB8AC3E}">
        <p14:creationId xmlns:p14="http://schemas.microsoft.com/office/powerpoint/2010/main" val="9201958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126" y="178318"/>
            <a:ext cx="3480886" cy="49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338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1279</Words>
  <Application>Microsoft Office PowerPoint</Application>
  <PresentationFormat>On-screen Show (16:10)</PresentationFormat>
  <Paragraphs>241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CS PraJad</vt:lpstr>
      <vt:lpstr>Angsana New</vt:lpstr>
      <vt:lpstr>Arial</vt:lpstr>
      <vt:lpstr>Arial Black</vt:lpstr>
      <vt:lpstr>Calibri</vt:lpstr>
      <vt:lpstr>Calibri Light</vt:lpstr>
      <vt:lpstr>Cordia New</vt:lpstr>
      <vt:lpstr>Courier New</vt:lpstr>
      <vt:lpstr>Wingdings</vt:lpstr>
      <vt:lpstr>Office Theme</vt:lpstr>
      <vt:lpstr>Thailand presentation</vt:lpstr>
      <vt:lpstr>Outline</vt:lpstr>
      <vt:lpstr>PowerPoint Presentation</vt:lpstr>
      <vt:lpstr>analyzing country setting</vt:lpstr>
      <vt:lpstr>9.1. Analyze core topics collected :  forms involved are</vt:lpstr>
      <vt:lpstr>Birth 1</vt:lpstr>
      <vt:lpstr>Birth 2</vt:lpstr>
      <vt:lpstr>Birth 3</vt:lpstr>
      <vt:lpstr>PowerPoint Presentation</vt:lpstr>
      <vt:lpstr>death</vt:lpstr>
      <vt:lpstr>PowerPoint Presentation</vt:lpstr>
      <vt:lpstr>marriage</vt:lpstr>
      <vt:lpstr>PowerPoint Presentation</vt:lpstr>
      <vt:lpstr>divorce</vt:lpstr>
      <vt:lpstr>PowerPoint Presentation</vt:lpstr>
      <vt:lpstr>2. Analyze national institutional arrangements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Processes of birth registration in Thailand</vt:lpstr>
      <vt:lpstr>Processes of death registration in Thailand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 of  Registration Database system  in Thailand</vt:lpstr>
      <vt:lpstr>PowerPoint Presentation</vt:lpstr>
      <vt:lpstr>Thank you for your attention</vt:lpstr>
      <vt:lpstr> • Must be registered within 15 days  • The household head or the baby’s      mother are responsible  for reporting  • Required documents for birth registration are the ID card of either     the mother or father and a copy of the household booklet.   The household booklet is then updated with details of the baby.  • Two types of birth are defined: hospital birth, and out-hospital  birth. The birth document is issued by the hospital or the head  of the village.  • Births outside of the country can be reported through the Thai embassy in that country.  • The personal identification number is assigned by the District Registrar at the time of registration of birth, or whenever the   individual enters into the population register for the first time.</vt:lpstr>
      <vt:lpstr> • Must be registered within 24 hours.  • Two types of death certificates: one for deaths that occur in hospital, and another for deaths outside of hospital. The former case uses standard form of the WHO , and the latter uses the official form of the MOI .  • The head of the household or the person who finds the body must report the event.  • Required documents for the death report are the ID card of the reporter, the ID card of the dead person (optional), a death certificate from either the hospital or the head of the village, and a copy of household booklet of the dead person (optional). The household booklet of the dead person is then  updated.  • Locations to report deaths or still births are the same as  for birth registration.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คเณศ อธิรัตนกรัณฑ์</dc:creator>
  <cp:lastModifiedBy>Maria Isabel Cobos</cp:lastModifiedBy>
  <cp:revision>102</cp:revision>
  <dcterms:created xsi:type="dcterms:W3CDTF">2016-01-26T18:58:34Z</dcterms:created>
  <dcterms:modified xsi:type="dcterms:W3CDTF">2017-11-20T21:55:04Z</dcterms:modified>
</cp:coreProperties>
</file>